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Default Extension="wmf" ContentType="image/x-wmf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Default Extension="gif" ContentType="image/gif"/>
  <Override PartName="/ppt/slideLayouts/slideLayout14.xml" ContentType="application/vnd.openxmlformats-officedocument.presentationml.slideLayout+xml"/>
  <Override PartName="/ppt/slides/slide70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9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Default Extension="wdp" ContentType="image/vnd.ms-photo"/>
  <Override PartName="/ppt/slideLayouts/slideLayout15.xml" ContentType="application/vnd.openxmlformats-officedocument.presentationml.slideLayout+xml"/>
  <Override PartName="/ppt/slides/slide71.xml" ContentType="application/vnd.openxmlformats-officedocument.presentationml.slide+xml"/>
  <Default Extension="emf" ContentType="image/x-emf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theme/theme3.xml" ContentType="application/vnd.openxmlformats-officedocument.theme+xml"/>
  <Override PartName="/ppt/charts/chart2.xml" ContentType="application/vnd.openxmlformats-officedocument.drawingml.chart+xml"/>
  <Override PartName="/ppt/slideLayouts/slideLayout12.xml" ContentType="application/vnd.openxmlformats-officedocument.presentationml.slideLayout+xml"/>
  <Override PartName="/ppt/theme/themeOverride2.xml" ContentType="application/vnd.openxmlformats-officedocument.themeOverr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86.xml" ContentType="application/vnd.openxmlformats-officedocument.presentationml.slide+xml"/>
  <Override PartName="/ppt/notesSlides/notesSlide10.xml" ContentType="application/vnd.openxmlformats-officedocument.presentationml.notesSlide+xml"/>
  <Override PartName="/ppt/notesMasters/notesMaster1.xml" ContentType="application/vnd.openxmlformats-officedocument.presentationml.notesMaster+xml"/>
  <Override PartName="/docProps/app.xml" ContentType="application/vnd.openxmlformats-officedocument.extended-properties+xml"/>
  <Default Extension="m4v" ContentType="video/unknown"/>
  <Override PartName="/ppt/notesSlides/notesSlide12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83.xml" ContentType="application/vnd.openxmlformats-officedocument.presentationml.slide+xml"/>
  <Override PartName="/ppt/slides/slide64.xml" ContentType="application/vnd.openxmlformats-officedocument.presentationml.slide+xml"/>
  <Override PartName="/ppt/charts/chart3.xml" ContentType="application/vnd.openxmlformats-officedocument.drawingml.chart+xml"/>
  <Override PartName="/ppt/slideLayouts/slideLayout13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  <p:sldMasterId id="2147483672" r:id="rId2"/>
  </p:sldMasterIdLst>
  <p:notesMasterIdLst>
    <p:notesMasterId r:id="rId89"/>
  </p:notesMasterIdLst>
  <p:sldIdLst>
    <p:sldId id="256" r:id="rId3"/>
    <p:sldId id="431" r:id="rId4"/>
    <p:sldId id="290" r:id="rId5"/>
    <p:sldId id="287" r:id="rId6"/>
    <p:sldId id="288" r:id="rId7"/>
    <p:sldId id="291" r:id="rId8"/>
    <p:sldId id="348" r:id="rId9"/>
    <p:sldId id="289" r:id="rId10"/>
    <p:sldId id="470" r:id="rId11"/>
    <p:sldId id="471" r:id="rId12"/>
    <p:sldId id="283" r:id="rId13"/>
    <p:sldId id="276" r:id="rId14"/>
    <p:sldId id="280" r:id="rId15"/>
    <p:sldId id="281" r:id="rId16"/>
    <p:sldId id="293" r:id="rId17"/>
    <p:sldId id="547" r:id="rId18"/>
    <p:sldId id="548" r:id="rId19"/>
    <p:sldId id="549" r:id="rId20"/>
    <p:sldId id="550" r:id="rId21"/>
    <p:sldId id="551" r:id="rId22"/>
    <p:sldId id="552" r:id="rId23"/>
    <p:sldId id="625" r:id="rId24"/>
    <p:sldId id="554" r:id="rId25"/>
    <p:sldId id="555" r:id="rId26"/>
    <p:sldId id="635" r:id="rId27"/>
    <p:sldId id="636" r:id="rId28"/>
    <p:sldId id="637" r:id="rId29"/>
    <p:sldId id="638" r:id="rId30"/>
    <p:sldId id="623" r:id="rId31"/>
    <p:sldId id="558" r:id="rId32"/>
    <p:sldId id="559" r:id="rId33"/>
    <p:sldId id="560" r:id="rId34"/>
    <p:sldId id="561" r:id="rId35"/>
    <p:sldId id="643" r:id="rId36"/>
    <p:sldId id="644" r:id="rId37"/>
    <p:sldId id="645" r:id="rId38"/>
    <p:sldId id="646" r:id="rId39"/>
    <p:sldId id="619" r:id="rId40"/>
    <p:sldId id="620" r:id="rId41"/>
    <p:sldId id="62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0" r:id="rId51"/>
    <p:sldId id="650" r:id="rId52"/>
    <p:sldId id="639" r:id="rId53"/>
    <p:sldId id="613" r:id="rId54"/>
    <p:sldId id="614" r:id="rId55"/>
    <p:sldId id="612" r:id="rId56"/>
    <p:sldId id="622" r:id="rId57"/>
    <p:sldId id="573" r:id="rId58"/>
    <p:sldId id="615" r:id="rId59"/>
    <p:sldId id="616" r:id="rId60"/>
    <p:sldId id="627" r:id="rId61"/>
    <p:sldId id="631" r:id="rId62"/>
    <p:sldId id="633" r:id="rId63"/>
    <p:sldId id="634" r:id="rId64"/>
    <p:sldId id="578" r:id="rId65"/>
    <p:sldId id="575" r:id="rId66"/>
    <p:sldId id="576" r:id="rId67"/>
    <p:sldId id="577" r:id="rId68"/>
    <p:sldId id="489" r:id="rId69"/>
    <p:sldId id="490" r:id="rId70"/>
    <p:sldId id="491" r:id="rId71"/>
    <p:sldId id="458" r:id="rId72"/>
    <p:sldId id="501" r:id="rId73"/>
    <p:sldId id="462" r:id="rId74"/>
    <p:sldId id="452" r:id="rId75"/>
    <p:sldId id="464" r:id="rId76"/>
    <p:sldId id="465" r:id="rId77"/>
    <p:sldId id="649" r:id="rId78"/>
    <p:sldId id="647" r:id="rId79"/>
    <p:sldId id="539" r:id="rId80"/>
    <p:sldId id="617" r:id="rId81"/>
    <p:sldId id="618" r:id="rId82"/>
    <p:sldId id="455" r:id="rId83"/>
    <p:sldId id="648" r:id="rId84"/>
    <p:sldId id="606" r:id="rId85"/>
    <p:sldId id="608" r:id="rId86"/>
    <p:sldId id="609" r:id="rId87"/>
    <p:sldId id="610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FFFF"/>
    <a:srgbClr val="9BF4F2"/>
    <a:srgbClr val="FF0000"/>
    <a:srgbClr val="F2F2F2"/>
    <a:srgbClr val="CC3300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100" d="100"/>
          <a:sy n="100" d="100"/>
        </p:scale>
        <p:origin x="-58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Hard%20Disk:Users:charlie:Dropbox:Research:Dthreads:paper:fig:overhea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4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linear_regression:</a:t>
            </a:r>
            <a:r>
              <a:rPr lang="en-US" sz="2400" baseline="0"/>
              <a:t> before &amp; after</a:t>
            </a:r>
            <a:endParaRPr lang="en-US" sz="240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dPt>
            <c:idx val="1"/>
            <c:spPr>
              <a:solidFill>
                <a:srgbClr val="008000"/>
              </a:solidFill>
            </c:spPr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0.37</c:v>
                </c:pt>
              </c:numCache>
            </c:numRef>
          </c:val>
        </c:ser>
        <c:dLbls/>
        <c:axId val="382891096"/>
        <c:axId val="382892424"/>
      </c:barChart>
      <c:catAx>
        <c:axId val="382891096"/>
        <c:scaling>
          <c:orientation val="minMax"/>
        </c:scaling>
        <c:axPos val="b"/>
        <c:tickLblPos val="nextTo"/>
        <c:crossAx val="382892424"/>
        <c:crosses val="autoZero"/>
        <c:auto val="1"/>
        <c:lblAlgn val="ctr"/>
        <c:lblOffset val="100"/>
      </c:catAx>
      <c:valAx>
        <c:axId val="382892424"/>
        <c:scaling>
          <c:orientation val="minMax"/>
        </c:scaling>
        <c:axPos val="l"/>
        <c:majorGridlines/>
        <c:numFmt formatCode="General" sourceLinked="1"/>
        <c:tickLblPos val="nextTo"/>
        <c:crossAx val="382891096"/>
        <c:crosses val="autoZero"/>
        <c:crossBetween val="between"/>
      </c:valAx>
    </c:plotArea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Overhead vs. pthreads</a:t>
            </a:r>
          </a:p>
        </c:rich>
      </c:tx>
      <c:layout>
        <c:manualLayout>
          <c:xMode val="edge"/>
          <c:yMode val="edge"/>
          <c:x val="0.400578004672493"/>
          <c:y val="0.0387115968186596"/>
        </c:manualLayout>
      </c:layout>
    </c:title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ser>
          <c:idx val="0"/>
          <c:order val="0"/>
          <c:tx>
            <c:strRef>
              <c:f>data!$G$2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data!$G$3:$G$19</c:f>
              <c:numCache>
                <c:formatCode>0.00</c:formatCode>
                <c:ptCount val="17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5.740885927144995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2.335924006989258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6">
                  <c:v>2.575510510868047</c:v>
                </c:pt>
              </c:numCache>
            </c:numRef>
          </c:val>
        </c:ser>
        <c:ser>
          <c:idx val="1"/>
          <c:order val="1"/>
          <c:tx>
            <c:strRef>
              <c:f>data!$H$2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data!$H$3:$H$19</c:f>
              <c:numCache>
                <c:formatCode>0.00</c:formatCode>
                <c:ptCount val="17"/>
                <c:pt idx="1">
                  <c:v>0.48376068372721</c:v>
                </c:pt>
                <c:pt idx="2">
                  <c:v>1.141228986584548</c:v>
                </c:pt>
                <c:pt idx="3">
                  <c:v>0.139336781289634</c:v>
                </c:pt>
                <c:pt idx="4">
                  <c:v>0.997735360721079</c:v>
                </c:pt>
                <c:pt idx="5">
                  <c:v>1.031911648053735</c:v>
                </c:pt>
                <c:pt idx="6">
                  <c:v>3.170006071570641</c:v>
                </c:pt>
                <c:pt idx="7">
                  <c:v>0.618580948626721</c:v>
                </c:pt>
                <c:pt idx="8">
                  <c:v>1.07235726411535</c:v>
                </c:pt>
                <c:pt idx="10">
                  <c:v>0.990019960079893</c:v>
                </c:pt>
                <c:pt idx="11">
                  <c:v>3.824489795918367</c:v>
                </c:pt>
                <c:pt idx="12">
                  <c:v>3.722797927771681</c:v>
                </c:pt>
                <c:pt idx="13">
                  <c:v>2.41438234247063</c:v>
                </c:pt>
                <c:pt idx="14">
                  <c:v>1.682336832496577</c:v>
                </c:pt>
                <c:pt idx="15">
                  <c:v>0.929041916167665</c:v>
                </c:pt>
                <c:pt idx="16">
                  <c:v>0.753445085927568</c:v>
                </c:pt>
              </c:numCache>
            </c:numRef>
          </c:val>
        </c:ser>
        <c:ser>
          <c:idx val="2"/>
          <c:order val="2"/>
          <c:tx>
            <c:strRef>
              <c:f>data!$I$2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data!$I$3:$I$19</c:f>
              <c:numCache>
                <c:formatCode>0.00</c:formatCode>
                <c:ptCount val="17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</c:numCache>
            </c:numRef>
          </c:val>
        </c:ser>
        <c:dLbls/>
        <c:axId val="382867816"/>
        <c:axId val="382871256"/>
      </c:barChart>
      <c:catAx>
        <c:axId val="382867816"/>
        <c:scaling>
          <c:orientation val="minMax"/>
        </c:scaling>
        <c:axPos val="b"/>
        <c:majorGridlines>
          <c:spPr>
            <a:ln>
              <a:prstDash val="sysDot"/>
            </a:ln>
          </c:spPr>
        </c:majorGridlines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382871256"/>
        <c:crosses val="autoZero"/>
        <c:lblAlgn val="ctr"/>
        <c:lblOffset val="100"/>
        <c:tickMarkSkip val="9"/>
      </c:catAx>
      <c:valAx>
        <c:axId val="382871256"/>
        <c:scaling>
          <c:orientation val="minMax"/>
          <c:min val="0.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/>
                  <a:t>Runtime normalized</a:t>
                </a:r>
              </a:p>
              <a:p>
                <a:pPr>
                  <a:defRPr sz="1400" b="1"/>
                </a:pPr>
                <a:r>
                  <a:rPr lang="en-US" sz="1400" b="1"/>
                  <a:t>to pthreads</a:t>
                </a:r>
              </a:p>
            </c:rich>
          </c:tx>
          <c:layout/>
        </c:title>
        <c:numFmt formatCode="0" sourceLinked="0"/>
        <c:tickLblPos val="nextTo"/>
        <c:crossAx val="382867816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6690533875573"/>
          <c:y val="0.82350383783891"/>
          <c:w val="0.359256094625726"/>
          <c:h val="0.0970189052455399"/>
        </c:manualLayout>
      </c:layout>
      <c:spPr>
        <a:noFill/>
        <a:ln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</c:chart>
  <c:spPr>
    <a:ln>
      <a:noFill/>
    </a:ln>
  </c:sp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style val="18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ser>
          <c:idx val="3"/>
          <c:order val="0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1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/>
        <c:gapWidth val="88"/>
        <c:axId val="382416168"/>
        <c:axId val="382419576"/>
      </c:barChart>
      <c:catAx>
        <c:axId val="382416168"/>
        <c:scaling>
          <c:orientation val="minMax"/>
        </c:scaling>
        <c:axPos val="b"/>
        <c:tickLblPos val="nextTo"/>
        <c:txPr>
          <a:bodyPr/>
          <a:lstStyle/>
          <a:p>
            <a:pPr>
              <a:defRPr sz="1600">
                <a:latin typeface="Calibri"/>
                <a:cs typeface="Calibri"/>
              </a:defRPr>
            </a:pPr>
            <a:endParaRPr lang="en-US"/>
          </a:p>
        </c:txPr>
        <c:crossAx val="382419576"/>
        <c:crosses val="autoZero"/>
        <c:auto val="1"/>
        <c:lblAlgn val="ctr"/>
        <c:lblOffset val="75"/>
        <c:tickLblSkip val="1"/>
        <c:tickMarkSkip val="1"/>
      </c:catAx>
      <c:valAx>
        <c:axId val="382419576"/>
        <c:scaling>
          <c:orientation val="minMax"/>
          <c:max val="4.0"/>
        </c:scaling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>
                    <a:latin typeface="Calibri"/>
                    <a:cs typeface="Calibri"/>
                  </a:rPr>
                  <a:t>runtime relative to pthreads</a:t>
                </a:r>
                <a:endParaRPr lang="en-US" sz="1800" dirty="0">
                  <a:latin typeface="Calibri"/>
                  <a:cs typeface="Calibri"/>
                </a:endParaRPr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</c:title>
        <c:numFmt formatCode="0" sourceLinked="0"/>
        <c:tickLblPos val="nextTo"/>
        <c:crossAx val="382416168"/>
        <c:crossesAt val="1.0"/>
        <c:crossBetween val="between"/>
        <c:majorUnit val="1.0"/>
      </c:valAx>
    </c:plotArea>
    <c:legend>
      <c:legendPos val="b"/>
      <c:legendEntry>
        <c:idx val="1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</c:legendEntry>
      <c:legendEntry>
        <c:idx val="0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en-US"/>
          </a:p>
        </c:txPr>
      </c:legendEntry>
      <c:layout>
        <c:manualLayout>
          <c:xMode val="edge"/>
          <c:yMode val="edge"/>
          <c:x val="0.181591644794401"/>
          <c:y val="0.854160403245049"/>
          <c:w val="0.642131124234471"/>
          <c:h val="0.117430555555556"/>
        </c:manualLayout>
      </c:layout>
      <c:txPr>
        <a:bodyPr/>
        <a:lstStyle/>
        <a:p>
          <a:pPr>
            <a:defRPr sz="2400"/>
          </a:pPr>
          <a:endParaRPr lang="en-US"/>
        </a:p>
      </c:txPr>
    </c:legend>
    <c:plotVisOnly val="1"/>
    <c:dispBlanksAs val="gap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126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589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589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Joke: I haven’t verified every reports of PTU. Because the output of PTU is non actionable and there are many false positives, I will have to spend a lot of time to figure out one problem. </a:t>
            </a:r>
          </a:p>
          <a:p>
            <a:pPr marL="228600" indent="-228600">
              <a:buNone/>
            </a:pPr>
            <a:r>
              <a:rPr lang="en-US" baseline="0" dirty="0" smtClean="0"/>
              <a:t>      If I have to figure out all of these problems, I won’t graduate for ever.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Allocation sites/cache lines, we intercept memory allocation/free operations.</a:t>
            </a:r>
          </a:p>
          <a:p>
            <a:pPr marL="228600" indent="-228600">
              <a:buNone/>
            </a:pPr>
            <a:r>
              <a:rPr lang="en-US" baseline="0" dirty="0" smtClean="0"/>
              <a:t> Example: one allocation site, called 100 times. PTU can at least report 100 cache lines, but sheriff-detect only report once since they are from the same allocation sites.</a:t>
            </a:r>
          </a:p>
          <a:p>
            <a:pPr marL="228600" indent="-228600">
              <a:buAutoNum type="arabicParenBoth"/>
            </a:pPr>
            <a:r>
              <a:rPr lang="en-US" dirty="0" smtClean="0"/>
              <a:t>They can’t distinguish false</a:t>
            </a:r>
            <a:r>
              <a:rPr lang="en-US" baseline="0" dirty="0" smtClean="0"/>
              <a:t> sharing and true sharing.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They can o</a:t>
            </a:r>
            <a:r>
              <a:rPr lang="en-US" dirty="0" smtClean="0"/>
              <a:t>verstate the occurs of false sharing problem since</a:t>
            </a:r>
            <a:r>
              <a:rPr lang="en-US" baseline="0" dirty="0" smtClean="0"/>
              <a:t> they don’t take interleaved memory access into account.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PTU can’t differentiate true sharing and false sharing,</a:t>
            </a:r>
          </a:p>
          <a:p>
            <a:pPr marL="228600" indent="-228600">
              <a:buNone/>
            </a:pPr>
            <a:r>
              <a:rPr lang="en-US" baseline="0" dirty="0" smtClean="0"/>
              <a:t>They can’t tell when heap object is re-used. </a:t>
            </a:r>
          </a:p>
          <a:p>
            <a:pPr marL="228600" indent="-228600">
              <a:buNone/>
            </a:pPr>
            <a:r>
              <a:rPr lang="en-US" baseline="0" dirty="0" smtClean="0"/>
              <a:t>They will report some cases when memory access are not interleaved. 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In total,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</a:t>
            </a:r>
            <a:r>
              <a:rPr lang="en-US" baseline="0" dirty="0" smtClean="0"/>
              <a:t> *always* as fast or faster than pthreads. Slow THEN HIGHLIGHT THE FASTER PARTS.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067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Obviously this doesn’t preserve shared</a:t>
            </a:r>
            <a:r>
              <a:rPr lang="en-US" baseline="0" dirty="0" smtClean="0">
                <a:cs typeface="+mn-cs"/>
              </a:rPr>
              <a:t> memory semantics, so we need to commit changes made by one thread so they become visible to others.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1589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2/19/12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microsoft.com/office/2007/relationships/media" Target="../media/media1.m4v"/><Relationship Id="rId5" Type="http://schemas.openxmlformats.org/officeDocument/2006/relationships/image" Target="../media/image20.png"/><Relationship Id="rId1" Type="http://schemas.openxmlformats.org/officeDocument/2006/relationships/video" Target="../media/media1.m4v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emf"/><Relationship Id="rId3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Relationship Id="rId3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55.jpeg"/><Relationship Id="rId5" Type="http://schemas.openxmlformats.org/officeDocument/2006/relationships/image" Target="../media/image57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58.jpeg"/><Relationship Id="rId5" Type="http://schemas.openxmlformats.org/officeDocument/2006/relationships/image" Target="../media/image52.png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200400" y="2133600"/>
            <a:ext cx="2595801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457"/>
            <a:ext cx="7696200" cy="12192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Multithreaded Programming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Mere Mortals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124200" y="2514600"/>
            <a:ext cx="2667000" cy="2514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410200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>, Charlie </a:t>
            </a:r>
            <a:r>
              <a:rPr lang="en-US" sz="2800" dirty="0" err="1" smtClean="0">
                <a:solidFill>
                  <a:srgbClr val="FFFFFF"/>
                </a:solidFill>
              </a:rPr>
              <a:t>Curtsinger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err="1" smtClean="0">
                <a:solidFill>
                  <a:srgbClr val="FFFFFF"/>
                </a:solidFill>
              </a:rPr>
              <a:t>Tongping</a:t>
            </a:r>
            <a:r>
              <a:rPr lang="en-US" sz="2800" dirty="0" smtClean="0">
                <a:solidFill>
                  <a:srgbClr val="FFFFFF"/>
                </a:solidFill>
              </a:rPr>
              <a:t> Liu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39330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6705600" y="2438400"/>
            <a:ext cx="1219200" cy="1250899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852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161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524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24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837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3183" y="2844224"/>
            <a:ext cx="448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latin typeface="Cracked"/>
                <a:cs typeface="Cracked"/>
              </a:rPr>
              <a:t>False Sharing!</a:t>
            </a:r>
            <a:endParaRPr lang="en-US" sz="8000" dirty="0">
              <a:solidFill>
                <a:srgbClr val="FFFF00"/>
              </a:solidFill>
              <a:latin typeface="Cracked"/>
              <a:cs typeface="Cracked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778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medium.m4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" y="685800"/>
            <a:ext cx="9161014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3255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5400" y="4865511"/>
            <a:ext cx="1743247" cy="1981200"/>
            <a:chOff x="1295400" y="4865511"/>
            <a:chExt cx="1743247" cy="1981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1295400" y="4865511"/>
              <a:ext cx="1743247" cy="1981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481223" y="5168900"/>
              <a:ext cx="1371600" cy="469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2">
                      <a:lumMod val="10000"/>
                    </a:schemeClr>
                  </a:solidFill>
                </a:rPr>
                <a:t>cache </a:t>
              </a:r>
              <a:r>
                <a:rPr lang="en-US" b="1" i="1" dirty="0" smtClean="0">
                  <a:solidFill>
                    <a:schemeClr val="bg2">
                      <a:lumMod val="10000"/>
                    </a:schemeClr>
                  </a:solidFill>
                </a:rPr>
                <a:t>line</a:t>
              </a:r>
              <a:endParaRPr 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48400" y="4865511"/>
            <a:ext cx="1743247" cy="1981200"/>
            <a:chOff x="6248400" y="4865511"/>
            <a:chExt cx="1743247" cy="19812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6248400" y="4865511"/>
              <a:ext cx="1743247" cy="19812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434223" y="5168900"/>
              <a:ext cx="1371600" cy="469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2">
                      <a:lumMod val="10000"/>
                    </a:schemeClr>
                  </a:solidFill>
                </a:rPr>
                <a:t>cache </a:t>
              </a:r>
              <a:r>
                <a:rPr lang="en-US" b="1" i="1" dirty="0" smtClean="0">
                  <a:solidFill>
                    <a:schemeClr val="bg2">
                      <a:lumMod val="10000"/>
                    </a:schemeClr>
                  </a:solidFill>
                </a:rPr>
                <a:t>line</a:t>
              </a:r>
              <a:endParaRPr 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81223" y="5181600"/>
            <a:ext cx="1371600" cy="469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cache </a:t>
            </a:r>
            <a:r>
              <a:rPr lang="en-US" b="1" i="1" dirty="0" smtClean="0">
                <a:solidFill>
                  <a:schemeClr val="bg1"/>
                </a:solidFill>
              </a:rPr>
              <a:t>line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34223" y="5181600"/>
            <a:ext cx="1371600" cy="469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cache </a:t>
            </a:r>
            <a:r>
              <a:rPr lang="en-US" b="1" i="1" dirty="0" smtClean="0">
                <a:solidFill>
                  <a:schemeClr val="bg1"/>
                </a:solidFill>
              </a:rPr>
              <a:t>line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rcRect t="39445" b="39166"/>
          <a:stretch/>
        </p:blipFill>
        <p:spPr>
          <a:xfrm>
            <a:off x="3048000" y="6172200"/>
            <a:ext cx="3219533" cy="6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6224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0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4090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81000"/>
            <a:ext cx="39624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62580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1752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418599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657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68475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5638800"/>
            <a:ext cx="26670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495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coun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89" y="990600"/>
            <a:ext cx="91440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7543800" y="4327122"/>
            <a:ext cx="1166114" cy="10830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+ 850 lines…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48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6600" y="2057400"/>
            <a:ext cx="5105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false positives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609600"/>
            <a:ext cx="2743200" cy="3257729"/>
            <a:chOff x="381000" y="609600"/>
            <a:chExt cx="2743200" cy="325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381000" y="609600"/>
              <a:ext cx="2546350" cy="2546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0"/>
              <a:ext cx="2590800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76600" y="4267200"/>
            <a:ext cx="5867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 object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9667" y="2743200"/>
            <a:ext cx="585611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Object has 13767 interleaving writes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(starts at 0xd5c8e160, length 32). 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Allocation call stack: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0: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136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1: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444</a:t>
            </a:r>
            <a:endParaRPr lang="en-US" dirty="0">
              <a:solidFill>
                <a:srgbClr val="008000"/>
              </a:solidFill>
              <a:latin typeface="Lucida Sans Typewriter"/>
              <a:cs typeface="Lucida Sans Typewriter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56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33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23597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6696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50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Isolation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6" name="Picture 5" descr="f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031564" y="914123"/>
            <a:ext cx="977903" cy="280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hrea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52600" y="1320255"/>
            <a:ext cx="1219200" cy="21849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3962400" y="2275168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 bwMode="auto">
          <a:xfrm>
            <a:off x="609600" y="3962400"/>
            <a:ext cx="3505200" cy="26670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26" name="Freeform 2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3" name="Freeform 32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6" name="Freeform 3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9" name="Freeform 38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42" name="Freeform 41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 bwMode="auto">
          <a:xfrm>
            <a:off x="609600" y="3505200"/>
            <a:ext cx="3200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s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hared address space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5029200" y="3429000"/>
            <a:ext cx="3124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d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isjoint address spaces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697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666 0.22223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-0.14167 0.2 " pathEditMode="relative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24445 " pathEditMode="relative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5 0.15555 " pathEditMode="relative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3334 0.177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8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18333 0.16667 " pathEditMode="relative" ptsTypes="AA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4167 0.25556 " pathEditMode="relative" ptsTypes="AA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9167 0.26667 " pathEditMode="relative" ptsTypes="AA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2" grpId="0" animBg="1"/>
      <p:bldP spid="23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9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752600"/>
            <a:ext cx="3837232" cy="39370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3823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25 0.0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0.05 -0.0611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0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8333 -0.0388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75 0.0277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3 -0.03889 L 0.24166 0.0055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222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0.06111 L 0.05 0.2055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5 L 0.24167 0.2055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5" grpId="0" animBg="1"/>
      <p:bldP spid="16" grpId="0" animBg="1"/>
      <p:bldP spid="16" grpId="1" animBg="1"/>
      <p:bldP spid="16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18" name="Freeform 17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1" name="Freeform 20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4" name="Freeform 23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7" name="Freeform 26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67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-2.22222E-6 " pathEditMode="relative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0.2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2222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872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30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59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5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130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044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259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2052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435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348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52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61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66800" y="1371600"/>
          <a:ext cx="7467599" cy="4870374"/>
        </p:xfrm>
        <a:graphic>
          <a:graphicData uri="http://schemas.openxmlformats.org/drawingml/2006/table">
            <a:tbl>
              <a:tblPr/>
              <a:tblGrid>
                <a:gridCol w="2286000"/>
                <a:gridCol w="1981200"/>
                <a:gridCol w="3200399"/>
              </a:tblGrid>
              <a:tr h="72042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Benchmarks</a:t>
                      </a:r>
                    </a:p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PTU</a:t>
                      </a:r>
                    </a:p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(# shared lines)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SHERIFF-DETECT</a:t>
                      </a:r>
                    </a:p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(#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shared objects</a:t>
                      </a:r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canneal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fluidanimate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kmeans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1916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linear_regression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matrix_multiply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468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pbzip2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pca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pfscan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reverse_index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N/A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streamcluster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word_count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swaptions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196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2,664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066800" y="25146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000000"/>
                </a:solidFill>
              </a:rPr>
              <a:t>kmeans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1916                                     2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44958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rgbClr val="000000"/>
                </a:solidFill>
              </a:rPr>
              <a:t>reverse_index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N/A </a:t>
            </a:r>
            <a:r>
              <a:rPr lang="en-US" sz="10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        5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6800" y="58674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Total                           </a:t>
            </a:r>
            <a:r>
              <a:rPr lang="en-US" sz="800" b="1" dirty="0" smtClean="0">
                <a:solidFill>
                  <a:srgbClr val="000000"/>
                </a:solidFill>
              </a:rPr>
              <a:t>  </a:t>
            </a:r>
            <a:r>
              <a:rPr lang="en-US" sz="2800" b="1" dirty="0" smtClean="0">
                <a:solidFill>
                  <a:srgbClr val="000000"/>
                </a:solidFill>
              </a:rPr>
              <a:t>   2,664 </a:t>
            </a:r>
            <a:r>
              <a:rPr lang="en-US" sz="10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       15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6" name="Title 4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Output:</a:t>
            </a:r>
            <a:r>
              <a:rPr lang="en-US" cap="small" dirty="0" smtClean="0"/>
              <a:t> PTU vs. Sheriff-Detect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570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4704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33400"/>
            <a:ext cx="1447800" cy="685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57400" y="1524000"/>
            <a:ext cx="1447800" cy="2286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0517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5377647"/>
              </p:ext>
            </p:extLst>
          </p:nvPr>
        </p:nvGraphicFramePr>
        <p:xfrm>
          <a:off x="2819400" y="3276600"/>
          <a:ext cx="5911850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29200" y="990600"/>
            <a:ext cx="253954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char padding[64];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 flipV="1">
            <a:off x="990600" y="1143000"/>
            <a:ext cx="4038600" cy="32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400800" y="61722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1200" y="3886200"/>
            <a:ext cx="31242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93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43400" y="3048000"/>
            <a:ext cx="1056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Detect</a:t>
            </a:r>
            <a:endParaRPr lang="en-US" sz="1200" b="1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0400" y="0"/>
            <a:ext cx="2499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Detect</a:t>
            </a:r>
            <a:r>
              <a:rPr lang="en-US" b="1" dirty="0" smtClean="0">
                <a:latin typeface="Calibri"/>
              </a:rPr>
              <a:t> overhead</a:t>
            </a:r>
            <a:endParaRPr lang="en-US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146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981200" y="0"/>
            <a:ext cx="5181600" cy="77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624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>
          <a:xfrm>
            <a:off x="3962400" y="3048000"/>
            <a:ext cx="4141694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2400" y="2286000"/>
            <a:ext cx="5029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</a:t>
            </a:r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false sharing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447800"/>
            <a:ext cx="2971800" cy="2671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330" y="3849469"/>
            <a:ext cx="25908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2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0" y="228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243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pic>
        <p:nvPicPr>
          <p:cNvPr id="6" name="Picture 5" descr="patrolpe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0" y="3505200"/>
            <a:ext cx="9116568" cy="3358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467"/>
            <a:ext cx="9144000" cy="334433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0"/>
            <a:ext cx="2499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Detect</a:t>
            </a:r>
            <a:r>
              <a:rPr lang="en-US" b="1" dirty="0" smtClean="0">
                <a:latin typeface="Calibri"/>
              </a:rPr>
              <a:t> overhead</a:t>
            </a:r>
            <a:endParaRPr lang="en-US" b="1" dirty="0"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048000"/>
            <a:ext cx="10864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Detect</a:t>
            </a:r>
            <a:endParaRPr lang="en-US" sz="1200" b="1" dirty="0"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3352800"/>
            <a:ext cx="25503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</a:t>
            </a:r>
            <a:r>
              <a:rPr lang="en-US" b="1" dirty="0" smtClean="0">
                <a:latin typeface="Calibri"/>
              </a:rPr>
              <a:t>-</a:t>
            </a:r>
            <a:r>
              <a:rPr lang="en-US" b="1" cap="small" dirty="0" smtClean="0">
                <a:latin typeface="Calibri"/>
              </a:rPr>
              <a:t>Protect </a:t>
            </a:r>
            <a:r>
              <a:rPr lang="en-US" b="1" dirty="0" smtClean="0">
                <a:latin typeface="Calibri"/>
              </a:rPr>
              <a:t>overhead</a:t>
            </a:r>
            <a:endParaRPr lang="en-US" b="1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4400" y="6589468"/>
            <a:ext cx="11336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Protect</a:t>
            </a:r>
            <a:endParaRPr lang="en-US" sz="12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9872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Use </a:t>
            </a:r>
            <a:r>
              <a:rPr lang="en-US" sz="1400" dirty="0">
                <a:solidFill>
                  <a:srgbClr val="000000"/>
                </a:solidFill>
              </a:rPr>
              <a:t>Sheriff-</a:t>
            </a:r>
            <a:r>
              <a:rPr lang="en-US" sz="1400" cap="small" dirty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guide</a:t>
            </a:r>
            <a:br>
              <a:rPr lang="en-US" sz="1400" i="1" dirty="0"/>
            </a:br>
            <a:r>
              <a:rPr lang="en-US" sz="1400" i="1" dirty="0"/>
              <a:t>modifications</a:t>
            </a:r>
            <a:br>
              <a:rPr lang="en-US" sz="1400" i="1" dirty="0"/>
            </a:br>
            <a:r>
              <a:rPr lang="en-US" sz="1400" i="1" dirty="0"/>
              <a:t>(padding,</a:t>
            </a:r>
            <a:br>
              <a:rPr lang="en-US" sz="1400" i="1" dirty="0"/>
            </a:br>
            <a:r>
              <a:rPr lang="en-US" sz="1400" i="1" dirty="0"/>
              <a:t>alignment)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52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642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705600" y="3810000"/>
            <a:ext cx="2303145" cy="2938511"/>
            <a:chOff x="3048000" y="0"/>
            <a:chExt cx="2971800" cy="379162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Sheriff-Protect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cxnSp>
        <p:nvCxnSpPr>
          <p:cNvPr id="11" name="Straight Arrow Connector 10"/>
          <p:cNvCxnSpPr>
            <a:stCxn id="7" idx="3"/>
            <a:endCxn id="16" idx="1"/>
          </p:cNvCxnSpPr>
          <p:nvPr/>
        </p:nvCxnSpPr>
        <p:spPr>
          <a:xfrm>
            <a:off x="3617387" y="2157034"/>
            <a:ext cx="1670050" cy="2286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437" y="40784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87437" y="4809013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Protect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6117094" y="2427782"/>
            <a:ext cx="18068" cy="165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512" y="537604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mitigation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7056" y="3079815"/>
            <a:ext cx="2409329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modifications degrade performance or cause excess memory consumption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3652" y="2553539"/>
            <a:ext cx="2474740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source code unavailable</a:t>
            </a:r>
            <a:br>
              <a:rPr lang="en-US" sz="1400" i="1" dirty="0" smtClean="0"/>
            </a:br>
            <a:r>
              <a:rPr lang="en-US" sz="1400" i="1" dirty="0" smtClean="0"/>
              <a:t>or insufficient resources</a:t>
            </a:r>
            <a:br>
              <a:rPr lang="en-US" sz="1400" i="1" dirty="0" smtClean="0"/>
            </a:br>
            <a:r>
              <a:rPr lang="en-US" sz="1400" i="1" dirty="0" smtClean="0"/>
              <a:t>to act on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 smtClean="0"/>
              <a:t>reports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43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-296897" y="0"/>
            <a:ext cx="981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74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52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14690" y="0"/>
            <a:ext cx="10318166" cy="68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5863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0" y="-26723"/>
            <a:ext cx="11472496" cy="6893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419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70448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85015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60641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548" name="TextBox 547"/>
          <p:cNvSpPr txBox="1"/>
          <p:nvPr/>
        </p:nvSpPr>
        <p:spPr>
          <a:xfrm>
            <a:off x="1132597" y="3962400"/>
            <a:ext cx="741711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ldthreads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99378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8041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43200" y="1905000"/>
            <a:ext cx="6096000" cy="3886200"/>
          </a:xfrm>
          <a:prstGeom prst="round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race conditions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atomicity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deadlock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order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</p:grpSp>
      <p:pic>
        <p:nvPicPr>
          <p:cNvPr id="548" name="Picture 5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grpSp>
        <p:nvGrpSpPr>
          <p:cNvPr id="545" name="Group 983"/>
          <p:cNvGrpSpPr/>
          <p:nvPr/>
        </p:nvGrpSpPr>
        <p:grpSpPr>
          <a:xfrm>
            <a:off x="2989942" y="5991578"/>
            <a:ext cx="4484595" cy="646331"/>
            <a:chOff x="2079171" y="5602069"/>
            <a:chExt cx="4484595" cy="646331"/>
          </a:xfrm>
        </p:grpSpPr>
        <p:grpSp>
          <p:nvGrpSpPr>
            <p:cNvPr id="549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deterministic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823" name="Rectangle 822"/>
          <p:cNvSpPr/>
          <p:nvPr/>
        </p:nvSpPr>
        <p:spPr bwMode="auto">
          <a:xfrm>
            <a:off x="2667000" y="5943600"/>
            <a:ext cx="5791200" cy="8382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1799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884958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250">
        <p14:flas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24685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250">
        <p14:flas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55858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p14:dur="250">
        <p14:flas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547"/>
          <p:cNvSpPr txBox="1">
            <a:spLocks noChangeArrowheads="1"/>
          </p:cNvSpPr>
          <p:nvPr/>
        </p:nvSpPr>
        <p:spPr bwMode="auto">
          <a:xfrm>
            <a:off x="838200" y="2057400"/>
            <a:ext cx="7315200" cy="4031873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Lucida Console" charset="0"/>
              </a:rPr>
              <a:t>% </a:t>
            </a:r>
            <a:r>
              <a:rPr lang="en-US" sz="3200" b="1" dirty="0">
                <a:solidFill>
                  <a:schemeClr val="bg1"/>
                </a:solidFill>
                <a:latin typeface="Lucida Console" charset="0"/>
              </a:rPr>
              <a:t>g++ </a:t>
            </a:r>
            <a:r>
              <a:rPr lang="en-US" sz="3200" dirty="0" err="1">
                <a:solidFill>
                  <a:schemeClr val="bg1"/>
                </a:solidFill>
                <a:latin typeface="Lucida Console" charset="0"/>
              </a:rPr>
              <a:t>myprog.cpp</a:t>
            </a:r>
            <a:r>
              <a:rPr lang="en-US" sz="32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Lucida Console" charset="0"/>
              </a:rPr>
              <a:t>–</a:t>
            </a:r>
            <a:r>
              <a:rPr lang="en-US" sz="3200" b="1" dirty="0" smtClean="0">
                <a:solidFill>
                  <a:schemeClr val="bg1"/>
                </a:solidFill>
                <a:latin typeface="Lucida Console" charset="0"/>
              </a:rPr>
              <a:t>l thread</a:t>
            </a: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 smtClean="0">
              <a:solidFill>
                <a:schemeClr val="bg1"/>
              </a:solidFill>
              <a:latin typeface="Lucida Console" charset="0"/>
            </a:endParaRPr>
          </a:p>
          <a:p>
            <a:endParaRPr lang="en-US" sz="3200" b="1" dirty="0">
              <a:solidFill>
                <a:schemeClr val="bg1"/>
              </a:solidFill>
              <a:latin typeface="Lucida Console" charset="0"/>
            </a:endParaRPr>
          </a:p>
          <a:p>
            <a:endParaRPr lang="en-US" sz="3200" dirty="0">
              <a:solidFill>
                <a:schemeClr val="bg1"/>
              </a:solidFill>
              <a:latin typeface="Lucida Console" charset="0"/>
            </a:endParaRPr>
          </a:p>
        </p:txBody>
      </p:sp>
      <p:sp>
        <p:nvSpPr>
          <p:cNvPr id="25602" name="Title 2"/>
          <p:cNvSpPr>
            <a:spLocks noGrp="1"/>
          </p:cNvSpPr>
          <p:nvPr>
            <p:ph type="title"/>
          </p:nvPr>
        </p:nvSpPr>
        <p:spPr bwMode="auto">
          <a:xfrm>
            <a:off x="304800" y="304800"/>
            <a:ext cx="8839200" cy="533400"/>
          </a:xfr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 cap="small" dirty="0" smtClean="0">
                <a:ea typeface="ＭＳ Ｐゴシック" charset="0"/>
              </a:rPr>
              <a:t>Dthreads: </a:t>
            </a:r>
            <a:r>
              <a:rPr lang="en-US" sz="4000" b="1" dirty="0" smtClean="0">
                <a:ea typeface="ＭＳ Ｐゴシック" charset="0"/>
              </a:rPr>
              <a:t>Easy to Use</a:t>
            </a:r>
            <a:endParaRPr lang="en-US" sz="4000" b="1" dirty="0"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700" y="2057400"/>
            <a:ext cx="533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endParaRPr lang="en-US" sz="32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6731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L -0.01007 0.0173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00" y="8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6540500" y="3683000"/>
            <a:ext cx="1072356" cy="1066800"/>
            <a:chOff x="3263900" y="2895600"/>
            <a:chExt cx="2476500" cy="2463800"/>
          </a:xfrm>
        </p:grpSpPr>
        <p:pic>
          <p:nvPicPr>
            <p:cNvPr id="59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5715000" y="2616200"/>
            <a:ext cx="1072356" cy="1066800"/>
            <a:chOff x="3263900" y="2895600"/>
            <a:chExt cx="2476500" cy="2463800"/>
          </a:xfrm>
        </p:grpSpPr>
        <p:pic>
          <p:nvPicPr>
            <p:cNvPr id="56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5029200" y="1524000"/>
            <a:ext cx="1072356" cy="1066800"/>
            <a:chOff x="3263900" y="2895600"/>
            <a:chExt cx="2476500" cy="2463800"/>
          </a:xfrm>
        </p:grpSpPr>
        <p:pic>
          <p:nvPicPr>
            <p:cNvPr id="53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39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152900" y="4114800"/>
            <a:ext cx="990600" cy="1163456"/>
          </a:xfrm>
          <a:prstGeom prst="rect">
            <a:avLst/>
          </a:prstGeom>
        </p:spPr>
      </p:pic>
      <p:pic>
        <p:nvPicPr>
          <p:cNvPr id="39" name="Picture 38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971800" y="2971800"/>
            <a:ext cx="990600" cy="1163456"/>
          </a:xfrm>
          <a:prstGeom prst="rect">
            <a:avLst/>
          </a:prstGeom>
        </p:spPr>
      </p:pic>
      <p:pic>
        <p:nvPicPr>
          <p:cNvPr id="10246" name="Picture 10245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543300" y="1905000"/>
            <a:ext cx="990600" cy="1163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3622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491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3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8288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3" idx="3"/>
          </p:cNvCxnSpPr>
          <p:nvPr/>
        </p:nvCxnSpPr>
        <p:spPr bwMode="auto">
          <a:xfrm>
            <a:off x="1828800" y="2593033"/>
            <a:ext cx="1828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828800" y="3657600"/>
            <a:ext cx="12192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828800" y="4724400"/>
            <a:ext cx="24384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50546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5067300" y="25908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5943600" y="36576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6807200" y="47244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76962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7696200" y="25908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7696200" y="36576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7696200" y="47244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250" name="TextBox 10249"/>
          <p:cNvSpPr txBox="1"/>
          <p:nvPr/>
        </p:nvSpPr>
        <p:spPr>
          <a:xfrm>
            <a:off x="19050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768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Serial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10251" name="Title 1025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Update in Deterministic Time &amp; Order</a:t>
            </a:r>
            <a:endParaRPr lang="en-US" sz="40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257800"/>
            <a:ext cx="1661504" cy="1473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962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Rectangular Callout 1"/>
          <p:cNvSpPr/>
          <p:nvPr/>
        </p:nvSpPr>
        <p:spPr bwMode="auto">
          <a:xfrm>
            <a:off x="4076700" y="1536700"/>
            <a:ext cx="2108200" cy="596900"/>
          </a:xfrm>
          <a:prstGeom prst="wedgeRectCallout">
            <a:avLst>
              <a:gd name="adj1" fmla="val -40505"/>
              <a:gd name="adj2" fmla="val 10178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mutex_lock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683000" y="2806700"/>
            <a:ext cx="2108200" cy="596900"/>
          </a:xfrm>
          <a:prstGeom prst="wedgeRectCallout">
            <a:avLst>
              <a:gd name="adj1" fmla="val -46528"/>
              <a:gd name="adj2" fmla="val 106042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cond_wait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4660900" y="3810000"/>
            <a:ext cx="2806700" cy="596900"/>
          </a:xfrm>
          <a:prstGeom prst="wedgeRectCallout">
            <a:avLst>
              <a:gd name="adj1" fmla="val -36890"/>
              <a:gd name="adj2" fmla="val 11029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latin typeface="Lucida Console"/>
                <a:cs typeface="Lucida Console"/>
              </a:rPr>
              <a:t>pthread_create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59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62" grpId="0"/>
      <p:bldP spid="35" grpId="0"/>
      <p:bldP spid="2" grpId="0" animBg="1"/>
      <p:bldP spid="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518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16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5756117" y="471422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1917" y="471422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2781" y="4724400"/>
            <a:ext cx="87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583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0728464"/>
              </p:ext>
            </p:extLst>
          </p:nvPr>
        </p:nvGraphicFramePr>
        <p:xfrm>
          <a:off x="-152400" y="990600"/>
          <a:ext cx="9118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667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08953978"/>
              </p:ext>
            </p:extLst>
          </p:nvPr>
        </p:nvGraphicFramePr>
        <p:xfrm>
          <a:off x="0" y="7620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cap="small" dirty="0" smtClean="0">
                <a:latin typeface="Calibri"/>
                <a:ea typeface="ＭＳ Ｐゴシック" charset="0"/>
                <a:cs typeface="Calibri"/>
              </a:rPr>
              <a:t>Dthreads</a:t>
            </a:r>
            <a:r>
              <a:rPr lang="en-US" sz="4000" b="1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performance analysis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4" name="Picture 3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618"/>
          <a:stretch/>
        </p:blipFill>
        <p:spPr>
          <a:xfrm>
            <a:off x="3797300" y="2019300"/>
            <a:ext cx="534489" cy="762000"/>
          </a:xfrm>
          <a:prstGeom prst="rect">
            <a:avLst/>
          </a:prstGeom>
        </p:spPr>
      </p:pic>
      <p:pic>
        <p:nvPicPr>
          <p:cNvPr id="5" name="Picture 4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5660"/>
          <a:stretch/>
        </p:blipFill>
        <p:spPr>
          <a:xfrm>
            <a:off x="6526711" y="1219200"/>
            <a:ext cx="547189" cy="762000"/>
          </a:xfrm>
          <a:prstGeom prst="rect">
            <a:avLst/>
          </a:prstGeom>
        </p:spPr>
      </p:pic>
      <p:pic>
        <p:nvPicPr>
          <p:cNvPr id="6" name="Picture 5" descr="lock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618"/>
          <a:stretch/>
        </p:blipFill>
        <p:spPr>
          <a:xfrm>
            <a:off x="6959600" y="2070100"/>
            <a:ext cx="534489" cy="762000"/>
          </a:xfrm>
          <a:prstGeom prst="rect">
            <a:avLst/>
          </a:prstGeom>
        </p:spPr>
      </p:pic>
      <p:pic>
        <p:nvPicPr>
          <p:cNvPr id="7" name="Picture 6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1111"/>
          <a:stretch/>
        </p:blipFill>
        <p:spPr>
          <a:xfrm>
            <a:off x="4292600" y="2057400"/>
            <a:ext cx="609600" cy="685800"/>
          </a:xfrm>
          <a:prstGeom prst="rect">
            <a:avLst/>
          </a:prstGeom>
        </p:spPr>
      </p:pic>
      <p:pic>
        <p:nvPicPr>
          <p:cNvPr id="8" name="Picture 7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1111"/>
          <a:stretch/>
        </p:blipFill>
        <p:spPr>
          <a:xfrm>
            <a:off x="7010400" y="1270000"/>
            <a:ext cx="609600" cy="685800"/>
          </a:xfrm>
          <a:prstGeom prst="rect">
            <a:avLst/>
          </a:prstGeom>
        </p:spPr>
      </p:pic>
      <p:pic>
        <p:nvPicPr>
          <p:cNvPr id="9" name="Picture 8" descr="watch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1111"/>
          <a:stretch/>
        </p:blipFill>
        <p:spPr>
          <a:xfrm>
            <a:off x="7429500" y="2133600"/>
            <a:ext cx="609600" cy="685800"/>
          </a:xfrm>
          <a:prstGeom prst="rect">
            <a:avLst/>
          </a:prstGeom>
        </p:spPr>
      </p:pic>
      <p:sp>
        <p:nvSpPr>
          <p:cNvPr id="10" name="Folded Corner 9"/>
          <p:cNvSpPr/>
          <p:nvPr/>
        </p:nvSpPr>
        <p:spPr bwMode="auto">
          <a:xfrm rot="10800000" flipH="1">
            <a:off x="5486400" y="1295400"/>
            <a:ext cx="342899" cy="457200"/>
          </a:xfrm>
          <a:prstGeom prst="foldedCorner">
            <a:avLst>
              <a:gd name="adj" fmla="val 29762"/>
            </a:avLst>
          </a:prstGeom>
          <a:solidFill>
            <a:srgbClr val="F9FF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9FFCC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2192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1336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9624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819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22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5" grpId="0" animBg="1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Sheriff-Protect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57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Sheriff-Patrol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18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22" name="TextBox 21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2878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rcRect/>
          <a:stretch/>
        </p:blipFill>
        <p:spPr>
          <a:xfrm>
            <a:off x="4572000" y="3657600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32766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869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  </a:ext>
            </a:extLst>
          </a:blip>
          <a:stretch>
            <a:fillRect/>
          </a:stretch>
        </p:blipFill>
        <p:spPr>
          <a:xfrm>
            <a:off x="2743200" y="1143000"/>
            <a:ext cx="3429000" cy="4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8306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12487</TotalTime>
  <Words>1696</Words>
  <Application>Microsoft Macintosh PowerPoint</Application>
  <PresentationFormat>On-screen Show (4:3)</PresentationFormat>
  <Paragraphs>525</Paragraphs>
  <Slides>86</Slides>
  <Notes>14</Notes>
  <HiddenSlides>0</HiddenSlides>
  <MMClips>1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Slide Master</vt:lpstr>
      <vt:lpstr>Office Theme</vt:lpstr>
      <vt:lpstr>Multithreaded Programming for Mere Mortals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+ 850 lines…</vt:lpstr>
      <vt:lpstr>Slide 30</vt:lpstr>
      <vt:lpstr>Slide 31</vt:lpstr>
      <vt:lpstr>Slide 32</vt:lpstr>
      <vt:lpstr>Slide 33</vt:lpstr>
      <vt:lpstr>Isolation</vt:lpstr>
      <vt:lpstr>Performance: Processes vs. Threads</vt:lpstr>
      <vt:lpstr>Performance: Processes vs. Threads</vt:lpstr>
      <vt:lpstr>Performance: Processes vs. Threads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Output: PTU vs. Sheriff-Detect  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Dthreads: Easy to Use</vt:lpstr>
      <vt:lpstr>Update in Deterministic Time &amp; Order</vt:lpstr>
      <vt:lpstr>Slide 78</vt:lpstr>
      <vt:lpstr>Slide 79</vt:lpstr>
      <vt:lpstr>Slide 80</vt:lpstr>
      <vt:lpstr>Slide 81</vt:lpstr>
      <vt:lpstr>Dthreads performance analysis</vt:lpstr>
      <vt:lpstr>Slide 83</vt:lpstr>
      <vt:lpstr>Slide 84</vt:lpstr>
      <vt:lpstr>Slide 85</vt:lpstr>
      <vt:lpstr>Slide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202</cp:revision>
  <dcterms:created xsi:type="dcterms:W3CDTF">2012-02-19T19:29:14Z</dcterms:created>
  <dcterms:modified xsi:type="dcterms:W3CDTF">2012-02-19T19:32:47Z</dcterms:modified>
</cp:coreProperties>
</file>